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3DD184-C6B6-B125-416E-619FE130DF13}" name="Kandibanda, Manideep" initials="" userId="S::ManideepKandibanda@my.unt.edu::8e7ac4ac-3c2c-443f-a05b-3c0119f70d4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89013"/>
  </p:normalViewPr>
  <p:slideViewPr>
    <p:cSldViewPr snapToGrid="0">
      <p:cViewPr varScale="1">
        <p:scale>
          <a:sx n="102" d="100"/>
          <a:sy n="102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8FF32-047F-1144-B816-41603E897B6D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A9DCB-867C-0B4E-BA4C-D816C68DF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A9DCB-867C-0B4E-BA4C-D816C68DFF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94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A9DCB-867C-0B4E-BA4C-D816C68DFF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A9DCB-867C-0B4E-BA4C-D816C68DFF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BA52-8D46-A0FB-4ABF-CCC9F747B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ECF31-017C-9B13-01EC-4303BA812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F5C19-4D2D-F8D4-1563-C748638D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F23B-9228-AA91-5584-E015E44ED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E8B91-D064-CDD4-EE6F-158A4655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9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CEB2-7695-0538-47F4-37D021C8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B6603-879D-5A42-CE86-A02C5545B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B5414-595F-FDC0-CD75-5C8ADFC4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05854-9D95-D510-A770-BDBD95BE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7857E-62DE-8835-51E4-F1BB76C3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56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2561AF-39C8-173C-BD51-6EDDECBB8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5582A-5F52-0DFE-E685-9D85BAB31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408E-F188-4AC6-2FCD-104E2B8D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846B1-7034-B489-8A45-700257FDC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70633-3E5A-C2D9-3516-170EE614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1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9510-52E1-1190-514A-DD939C4F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B3889-4B96-15F0-1E7C-5377D81E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E0C16-399B-55B8-9F35-255CA83D9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E0B90-09AA-9BEF-2532-4660BF44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4AA97-B334-8626-358C-A3FD7388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1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D23-DD7B-D55D-07AB-1D282604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E5C58-D0B9-AC37-442B-E318590D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496FE-823E-72A1-1507-9E45922A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62A6E-193B-2748-9814-5523030F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78420-1366-7E63-9781-C69AFAC63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9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C9BE-1009-D2D8-CF2C-7B44A9FF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094D8-027D-89DF-486C-2FAF00AA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1E378-EE63-B60E-7990-8862D58D2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E85BB-9FC7-8702-1117-CE2E67BBE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8974A-F6A5-5E2A-BAFE-1960D78B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8867E-DE82-3C4A-E88B-11FB9E37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9F42-2113-160E-DE1E-9F9FF9D5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8A110-8205-D2B8-7E8A-AE82B68CF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83773-165E-973B-1604-46BBC0D11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35212-1BCA-2561-F7DB-126E77E30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A865B-4F5A-4CF8-040B-63DAA2AE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32563A-F951-78DC-A859-50F0A4CC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B9F1E-D015-F748-8AC9-D098245C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4DDF2B-98B3-77D2-BF70-E46E6B35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5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1CC1-7CC1-B6F1-EC3B-C4A18F7C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CD416-7C9A-E6B2-0C37-6B72FAE4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D3BDA-9D3F-9496-9EE0-CB5FC3E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25D335-8B9B-FBB9-1547-D12B7FEB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78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3FEB39-711E-7956-0DB8-2F8452BF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6E84E-3379-86E4-3CF9-D1E76BD3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FA1A-ABF1-C3D8-9785-2C79BC5C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0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D860-A458-8E0B-B4C2-DE556DAC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0D70-F2F2-7931-9685-A9ACE2FCC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581D7-2C24-39EA-388C-0761AF68C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B799A-C32B-73DE-DE00-7C17AB83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7BBB9-D3E2-B232-E209-1A07CB80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B8968-81B6-818F-2B41-18D1741C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6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83E8-3733-86EA-E030-EF98A7C9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95C6E-6A41-4C03-5585-B2D8A7E0BC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1199F-36BB-E8F7-DD6C-0FFBDB26B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5E0AD-0273-92F5-F9E3-36B4C0B09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200A3-13AA-750D-E2AE-4DE272D74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76C51-E583-12D7-C84B-80A83D79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1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7863D-5291-03B5-339F-1A24D6788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26B7F-409F-50EF-72D1-DDB89BBE9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D786B-7A36-FAC9-8F0D-E79502011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032C-A323-3A4A-8202-7BC642506318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863E-9528-5D51-98F8-382B3681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A00C4-566A-3E19-376F-3857EE975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AC94C-6B57-7049-81EA-80BB6CBEA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0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../Downloads/interactive_map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1816E-7A3D-DDC0-E30E-A1DCCB709707}"/>
              </a:ext>
            </a:extLst>
          </p:cNvPr>
          <p:cNvSpPr/>
          <p:nvPr/>
        </p:nvSpPr>
        <p:spPr>
          <a:xfrm>
            <a:off x="838200" y="2340430"/>
            <a:ext cx="4245429" cy="2206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RESTAURANT DATA ANALYSIS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Video 4.mp4" descr="A city skyline with tall buildings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4A7A9318-8C04-2529-33A7-19F9FC6F60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7770" y="967922"/>
            <a:ext cx="6493267" cy="3075076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B2B2B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4E5B32-8989-BB40-431A-9ABC9213E051}"/>
              </a:ext>
            </a:extLst>
          </p:cNvPr>
          <p:cNvSpPr/>
          <p:nvPr/>
        </p:nvSpPr>
        <p:spPr>
          <a:xfrm>
            <a:off x="7966044" y="5286680"/>
            <a:ext cx="3352799" cy="9679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Presentation by: </a:t>
            </a:r>
          </a:p>
          <a:p>
            <a:pPr>
              <a:lnSpc>
                <a:spcPct val="150000"/>
              </a:lnSpc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GROUP-14</a:t>
            </a:r>
          </a:p>
        </p:txBody>
      </p:sp>
    </p:spTree>
    <p:extLst>
      <p:ext uri="{BB962C8B-B14F-4D97-AF65-F5344CB8AC3E}">
        <p14:creationId xmlns:p14="http://schemas.microsoft.com/office/powerpoint/2010/main" val="241413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B7CA-8198-C695-C27F-6D126F4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37" y="3429000"/>
            <a:ext cx="5920619" cy="16978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CUSTOMER SATISFACTION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70FBA-6892-9512-9D8A-00B4406AEE74}"/>
              </a:ext>
            </a:extLst>
          </p:cNvPr>
          <p:cNvSpPr txBox="1"/>
          <p:nvPr/>
        </p:nvSpPr>
        <p:spPr>
          <a:xfrm>
            <a:off x="573334" y="5830147"/>
            <a:ext cx="48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RESTAURANT’S RATING CORRELATION WITH ONLINE ORDERS AND TABLE BOOKING SERVICES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F6A71-C33B-1C0A-1F08-DD5933C103F0}"/>
              </a:ext>
            </a:extLst>
          </p:cNvPr>
          <p:cNvSpPr txBox="1"/>
          <p:nvPr/>
        </p:nvSpPr>
        <p:spPr>
          <a:xfrm>
            <a:off x="6858000" y="5657671"/>
            <a:ext cx="5062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RECOMMENDATION: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Restaurants offering Online delivery, with a mean rating of 3.288, outperform those without (mean rating 2.754), emphasizing customer preference for convenience.</a:t>
            </a:r>
          </a:p>
        </p:txBody>
      </p:sp>
      <p:pic>
        <p:nvPicPr>
          <p:cNvPr id="4" name="Picture 3" descr="A diagram of a restaurant rating&#10;&#10;Description automatically generated with medium confidence">
            <a:extLst>
              <a:ext uri="{FF2B5EF4-FFF2-40B4-BE49-F238E27FC236}">
                <a16:creationId xmlns:a16="http://schemas.microsoft.com/office/drawing/2014/main" id="{8C604EA5-9096-E1FF-5659-157B361B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90" y="333183"/>
            <a:ext cx="5870059" cy="51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79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B7CA-8198-C695-C27F-6D126F4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37" y="3429000"/>
            <a:ext cx="2332923" cy="16978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PATH TO SUCCESS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F6A71-C33B-1C0A-1F08-DD5933C103F0}"/>
              </a:ext>
            </a:extLst>
          </p:cNvPr>
          <p:cNvSpPr txBox="1"/>
          <p:nvPr/>
        </p:nvSpPr>
        <p:spPr>
          <a:xfrm>
            <a:off x="7009701" y="5657671"/>
            <a:ext cx="4911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Söhne"/>
              </a:rPr>
              <a:t>CONCLUSION: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Achieving top ratings (above 4.5) takes five years for restaurants.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70FBA-6892-9512-9D8A-00B4406AEE74}"/>
              </a:ext>
            </a:extLst>
          </p:cNvPr>
          <p:cNvSpPr txBox="1"/>
          <p:nvPr/>
        </p:nvSpPr>
        <p:spPr>
          <a:xfrm>
            <a:off x="573334" y="5830147"/>
            <a:ext cx="486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INSIGHTS ON RESTAURANT RATINGS OVER TIME ?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pic>
        <p:nvPicPr>
          <p:cNvPr id="4" name="Picture 3" descr="A graph of green dots&#10;&#10;Description automatically generated">
            <a:extLst>
              <a:ext uri="{FF2B5EF4-FFF2-40B4-BE49-F238E27FC236}">
                <a16:creationId xmlns:a16="http://schemas.microsoft.com/office/drawing/2014/main" id="{F949322E-A028-13B4-A335-BCE2C2CD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4" y="381658"/>
            <a:ext cx="627611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3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B7CA-8198-C695-C27F-6D126F4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501" y="2896258"/>
            <a:ext cx="5920618" cy="16978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B7CA-8198-C695-C27F-6D126F4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37" y="3217991"/>
            <a:ext cx="3071959" cy="190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MARKET POTENTIAL</a:t>
            </a: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24340B-44A5-69FE-165D-88619AA122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087539"/>
              </p:ext>
            </p:extLst>
          </p:nvPr>
        </p:nvGraphicFramePr>
        <p:xfrm>
          <a:off x="6096000" y="753051"/>
          <a:ext cx="5472701" cy="451758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39775">
                  <a:extLst>
                    <a:ext uri="{9D8B030D-6E8A-4147-A177-3AD203B41FA5}">
                      <a16:colId xmlns:a16="http://schemas.microsoft.com/office/drawing/2014/main" val="3151559222"/>
                    </a:ext>
                  </a:extLst>
                </a:gridCol>
                <a:gridCol w="2732926">
                  <a:extLst>
                    <a:ext uri="{9D8B030D-6E8A-4147-A177-3AD203B41FA5}">
                      <a16:colId xmlns:a16="http://schemas.microsoft.com/office/drawing/2014/main" val="3120739072"/>
                    </a:ext>
                  </a:extLst>
                </a:gridCol>
              </a:tblGrid>
              <a:tr h="3897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COUNTRY</a:t>
                      </a:r>
                    </a:p>
                  </a:txBody>
                  <a:tcPr marL="44248" marR="32111" marT="12642" marB="948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 OF RESTAURANTS</a:t>
                      </a:r>
                    </a:p>
                  </a:txBody>
                  <a:tcPr marL="44248" marR="32111" marT="12642" marB="948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876952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India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8652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409188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United States 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434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018700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United Kingdom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80 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56631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Brazil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7928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UAE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455014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South Africa 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189675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New Zealand 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449187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Turkey 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343583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Australia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850064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Philippines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694694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Indonesia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992967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Sri Lanka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542550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Singapore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90287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Qatar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555203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Canada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cap="none" spc="0" baseline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000" kern="100" cap="none" spc="0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8" marR="32111" marT="12642" marB="948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2449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60F6A71-C33B-1C0A-1F08-DD5933C103F0}"/>
              </a:ext>
            </a:extLst>
          </p:cNvPr>
          <p:cNvSpPr txBox="1"/>
          <p:nvPr/>
        </p:nvSpPr>
        <p:spPr>
          <a:xfrm>
            <a:off x="7009701" y="5773808"/>
            <a:ext cx="491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RECOMMENDATION: </a:t>
            </a:r>
          </a:p>
          <a:p>
            <a:r>
              <a:rPr lang="en-US" dirty="0">
                <a:solidFill>
                  <a:schemeClr val="bg1"/>
                </a:solidFill>
              </a:rPr>
              <a:t>India has a strong demand for restaurants.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70FBA-6892-9512-9D8A-00B4406AEE74}"/>
              </a:ext>
            </a:extLst>
          </p:cNvPr>
          <p:cNvSpPr txBox="1"/>
          <p:nvPr/>
        </p:nvSpPr>
        <p:spPr>
          <a:xfrm>
            <a:off x="535537" y="5866141"/>
            <a:ext cx="446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COUNTRY FOR BUSINESS LAUNCH ? </a:t>
            </a:r>
          </a:p>
        </p:txBody>
      </p:sp>
    </p:spTree>
    <p:extLst>
      <p:ext uri="{BB962C8B-B14F-4D97-AF65-F5344CB8AC3E}">
        <p14:creationId xmlns:p14="http://schemas.microsoft.com/office/powerpoint/2010/main" val="1158449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B7CA-8198-C695-C27F-6D126F4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38" y="3217990"/>
            <a:ext cx="3385110" cy="190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ESTABLISHING CITY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F6A71-C33B-1C0A-1F08-DD5933C103F0}"/>
              </a:ext>
            </a:extLst>
          </p:cNvPr>
          <p:cNvSpPr txBox="1"/>
          <p:nvPr/>
        </p:nvSpPr>
        <p:spPr>
          <a:xfrm>
            <a:off x="7009701" y="5748224"/>
            <a:ext cx="4911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RECOMMENDATION: </a:t>
            </a:r>
          </a:p>
          <a:p>
            <a:r>
              <a:rPr lang="en-US" sz="1800" dirty="0">
                <a:solidFill>
                  <a:schemeClr val="bg1"/>
                </a:solidFill>
              </a:rPr>
              <a:t>New Delhi identified as Prime city.</a:t>
            </a:r>
            <a:endParaRPr lang="en-US" dirty="0"/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70FBA-6892-9512-9D8A-00B4406AEE74}"/>
              </a:ext>
            </a:extLst>
          </p:cNvPr>
          <p:cNvSpPr txBox="1"/>
          <p:nvPr/>
        </p:nvSpPr>
        <p:spPr>
          <a:xfrm>
            <a:off x="573334" y="5830147"/>
            <a:ext cx="477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 CITY FOR RESTAURANT LAUNCH ?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895AD7-8AE6-5805-5F08-CA6BE914A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02985"/>
            <a:ext cx="5517223" cy="2755330"/>
          </a:xfrm>
          <a:noFill/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10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accent2"/>
                </a:solidFill>
              </a:rPr>
              <a:t># Find the city with the highest number of restaurants</a:t>
            </a:r>
          </a:p>
          <a:p>
            <a:pPr marL="0" indent="0">
              <a:buNone/>
            </a:pPr>
            <a:r>
              <a:rPr lang="en-US" sz="1000" dirty="0"/>
              <a:t>most_restaurants_city = final_df[final_df['Country'] == 'India']['City'].value_counts().</a:t>
            </a:r>
            <a:r>
              <a:rPr lang="en-US" sz="1000" dirty="0" err="1"/>
              <a:t>idxmax</a:t>
            </a:r>
            <a:r>
              <a:rPr lang="en-US" sz="1000" dirty="0"/>
              <a:t>()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chemeClr val="accent2"/>
                </a:solidFill>
              </a:rPr>
              <a:t># Filter the DataFrame for the chosen city</a:t>
            </a:r>
          </a:p>
          <a:p>
            <a:pPr marL="0" indent="0">
              <a:buNone/>
            </a:pPr>
            <a:r>
              <a:rPr lang="en-US" sz="1000" dirty="0"/>
              <a:t>city_df = final_df[final_df['City'] == most_restaurants_city]</a:t>
            </a:r>
          </a:p>
          <a:p>
            <a:pPr marL="0" indent="0">
              <a:buNone/>
            </a:pPr>
            <a:r>
              <a:rPr lang="en-US" sz="1000" dirty="0"/>
              <a:t>print(f"Highest Number of Restaurants are located in {most_restaurants_city}: {len(city_df)}")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chemeClr val="accent2"/>
                </a:solidFill>
              </a:rPr>
              <a:t># Print the Count of Restaurants  as per locality in the chosen city</a:t>
            </a:r>
          </a:p>
          <a:p>
            <a:pPr marL="0" indent="0">
              <a:buNone/>
            </a:pPr>
            <a:r>
              <a:rPr lang="en-US" sz="1000" dirty="0"/>
              <a:t>locality_counts = final_df['Locality'].value_counts()</a:t>
            </a:r>
          </a:p>
          <a:p>
            <a:pPr marL="0" indent="0">
              <a:buNone/>
            </a:pPr>
            <a:r>
              <a:rPr lang="en-US" sz="1000" dirty="0"/>
              <a:t>print(f"\nNumber of Restaurants in" ,most_restaurants_city ,"Locality:")</a:t>
            </a:r>
          </a:p>
          <a:p>
            <a:pPr marL="0" indent="0">
              <a:buNone/>
            </a:pPr>
            <a:r>
              <a:rPr lang="en-US" sz="1000" dirty="0"/>
              <a:t>print(locality_counts)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4C25A-C4E3-73C0-37D4-C10FF9BDF11A}"/>
              </a:ext>
            </a:extLst>
          </p:cNvPr>
          <p:cNvSpPr txBox="1"/>
          <p:nvPr/>
        </p:nvSpPr>
        <p:spPr>
          <a:xfrm>
            <a:off x="6096000" y="3637862"/>
            <a:ext cx="5517223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OUTPUT: </a:t>
            </a:r>
          </a:p>
          <a:p>
            <a:endParaRPr lang="en-US" sz="1000" dirty="0">
              <a:solidFill>
                <a:schemeClr val="accent6"/>
              </a:solidFill>
            </a:endParaRPr>
          </a:p>
          <a:p>
            <a:r>
              <a:rPr lang="en-US" sz="1000" dirty="0">
                <a:solidFill>
                  <a:schemeClr val="accent2"/>
                </a:solidFill>
              </a:rPr>
              <a:t>Highest Number of Restaurants are in New Delhi: </a:t>
            </a:r>
            <a:r>
              <a:rPr lang="en-US" sz="1000" dirty="0"/>
              <a:t>5473</a:t>
            </a:r>
          </a:p>
          <a:p>
            <a:r>
              <a:rPr lang="en-US" sz="1000" dirty="0"/>
              <a:t> </a:t>
            </a:r>
          </a:p>
          <a:p>
            <a:r>
              <a:rPr lang="en-US" sz="1000" dirty="0">
                <a:solidFill>
                  <a:schemeClr val="accent2"/>
                </a:solidFill>
              </a:rPr>
              <a:t>Number of Restaurants in New Delhi Locality: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Connaught Place --122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Rajouri Garden --99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Shahdara --87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Defense Colony-- 86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Pitampura-- 85</a:t>
            </a:r>
          </a:p>
        </p:txBody>
      </p:sp>
    </p:spTree>
    <p:extLst>
      <p:ext uri="{BB962C8B-B14F-4D97-AF65-F5344CB8AC3E}">
        <p14:creationId xmlns:p14="http://schemas.microsoft.com/office/powerpoint/2010/main" val="104712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map of a city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7CFA28F2-7FEC-59B1-06EB-8022828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186" y="463463"/>
            <a:ext cx="6135562" cy="479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EB7CA-8198-C695-C27F-6D126F4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37" y="3217990"/>
            <a:ext cx="3134589" cy="190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RESTAURANT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DENSITY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F6A71-C33B-1C0A-1F08-DD5933C103F0}"/>
              </a:ext>
            </a:extLst>
          </p:cNvPr>
          <p:cNvSpPr txBox="1"/>
          <p:nvPr/>
        </p:nvSpPr>
        <p:spPr>
          <a:xfrm>
            <a:off x="7134392" y="5830147"/>
            <a:ext cx="49110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Start a restaurant in the North-East region, where restaurant numbers are less, offers reduced competition.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70FBA-6892-9512-9D8A-00B4406AEE74}"/>
              </a:ext>
            </a:extLst>
          </p:cNvPr>
          <p:cNvSpPr txBox="1"/>
          <p:nvPr/>
        </p:nvSpPr>
        <p:spPr>
          <a:xfrm>
            <a:off x="573334" y="5830147"/>
            <a:ext cx="477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OF RESTAURANTS 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7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B7CA-8198-C695-C27F-6D126F4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37" y="3217990"/>
            <a:ext cx="3335005" cy="190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4400" dirty="0"/>
            </a:br>
            <a:r>
              <a:rPr lang="en-US" sz="4400" dirty="0"/>
              <a:t>CULINARY PREFERENCES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F6A71-C33B-1C0A-1F08-DD5933C103F0}"/>
              </a:ext>
            </a:extLst>
          </p:cNvPr>
          <p:cNvSpPr txBox="1"/>
          <p:nvPr/>
        </p:nvSpPr>
        <p:spPr>
          <a:xfrm>
            <a:off x="7086111" y="5691647"/>
            <a:ext cx="4911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RECOMMENDATION: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Focus on serving a </a:t>
            </a:r>
            <a:r>
              <a:rPr lang="en-US" dirty="0">
                <a:solidFill>
                  <a:schemeClr val="bg1"/>
                </a:solidFill>
                <a:latin typeface="Google Sans"/>
              </a:rPr>
              <a:t>F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usion Cuisine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Google Sans"/>
              </a:rPr>
              <a:t>(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Indian-Chinese fusion cuisine).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70FBA-6892-9512-9D8A-00B4406AEE74}"/>
              </a:ext>
            </a:extLst>
          </p:cNvPr>
          <p:cNvSpPr txBox="1"/>
          <p:nvPr/>
        </p:nvSpPr>
        <p:spPr>
          <a:xfrm>
            <a:off x="573334" y="5830147"/>
            <a:ext cx="477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CUISINES PREFERRED ? 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26D920-0B5D-5FAC-93DC-A3391AD8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381000"/>
            <a:ext cx="6019800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5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B7CA-8198-C695-C27F-6D126F4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38" y="3217990"/>
            <a:ext cx="2608496" cy="190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4400" dirty="0"/>
            </a:br>
            <a:r>
              <a:rPr lang="en-US" sz="4400" dirty="0"/>
              <a:t>QUALITY MATTERS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F6A71-C33B-1C0A-1F08-DD5933C103F0}"/>
              </a:ext>
            </a:extLst>
          </p:cNvPr>
          <p:cNvSpPr txBox="1"/>
          <p:nvPr/>
        </p:nvSpPr>
        <p:spPr>
          <a:xfrm>
            <a:off x="7009701" y="5657671"/>
            <a:ext cx="4911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RECOMMENDATION: 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Few restaurants with ratings above 4 exist.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Sustainable in market through excellent food   quality.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70FBA-6892-9512-9D8A-00B4406AEE74}"/>
              </a:ext>
            </a:extLst>
          </p:cNvPr>
          <p:cNvSpPr txBox="1"/>
          <p:nvPr/>
        </p:nvSpPr>
        <p:spPr>
          <a:xfrm>
            <a:off x="573334" y="5830147"/>
            <a:ext cx="477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INSIGHTS ON RATING DISTRIBUTION ?</a:t>
            </a:r>
          </a:p>
          <a:p>
            <a:endParaRPr lang="en-US" dirty="0"/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D0D23F6-1CED-C4AA-5894-889ABFE9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82" y="353408"/>
            <a:ext cx="7079673" cy="471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B7CA-8198-C695-C27F-6D126F4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38" y="3429000"/>
            <a:ext cx="3497844" cy="16978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AFFORDABILTY 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F6A71-C33B-1C0A-1F08-DD5933C103F0}"/>
              </a:ext>
            </a:extLst>
          </p:cNvPr>
          <p:cNvSpPr txBox="1"/>
          <p:nvPr/>
        </p:nvSpPr>
        <p:spPr>
          <a:xfrm>
            <a:off x="7009701" y="5657671"/>
            <a:ext cx="4911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RECOMMENDATION: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</a:rPr>
              <a:t>Target the mid-priced range, where the average cost for two people is between ₹1000 and ₹2000.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70FBA-6892-9512-9D8A-00B4406AEE74}"/>
              </a:ext>
            </a:extLst>
          </p:cNvPr>
          <p:cNvSpPr txBox="1"/>
          <p:nvPr/>
        </p:nvSpPr>
        <p:spPr>
          <a:xfrm>
            <a:off x="573334" y="5830147"/>
            <a:ext cx="502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COST FOR TWO WITH RATING ABOVE 4 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14BDD-E01B-0BF7-A9E3-865621D3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341" y="717648"/>
            <a:ext cx="6492657" cy="4510329"/>
          </a:xfrm>
          <a:prstGeom prst="rect">
            <a:avLst/>
          </a:prstGeom>
          <a:scene3d>
            <a:camera prst="orthographicFront"/>
            <a:lightRig rig="threePt" dir="t">
              <a:rot lat="0" lon="0" rev="1200000"/>
            </a:lightRig>
          </a:scene3d>
          <a:sp3d prstMaterial="flat"/>
        </p:spPr>
      </p:pic>
    </p:spTree>
    <p:extLst>
      <p:ext uri="{BB962C8B-B14F-4D97-AF65-F5344CB8AC3E}">
        <p14:creationId xmlns:p14="http://schemas.microsoft.com/office/powerpoint/2010/main" val="165605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B7CA-8198-C695-C27F-6D126F4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38" y="3429000"/>
            <a:ext cx="2808912" cy="16978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 OFFERING</a:t>
            </a: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F6A71-C33B-1C0A-1F08-DD5933C103F0}"/>
              </a:ext>
            </a:extLst>
          </p:cNvPr>
          <p:cNvSpPr txBox="1"/>
          <p:nvPr/>
        </p:nvSpPr>
        <p:spPr>
          <a:xfrm>
            <a:off x="7009701" y="5657670"/>
            <a:ext cx="4911048" cy="148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RECOMMENDATION: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Tap into the expanding online delivery market by teaming up with food platforms, ensuring competitive prices.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70FBA-6892-9512-9D8A-00B4406AEE74}"/>
              </a:ext>
            </a:extLst>
          </p:cNvPr>
          <p:cNvSpPr txBox="1"/>
          <p:nvPr/>
        </p:nvSpPr>
        <p:spPr>
          <a:xfrm>
            <a:off x="573334" y="5830147"/>
            <a:ext cx="4773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PROPORTION OF RESTAURANTS OFFERING ONLINE FOOD DELIVERY SERVICES ?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967E14-9060-27E8-5B98-7052169A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16" y="143219"/>
            <a:ext cx="6000133" cy="51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6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hart of a restaurant rating&#10;&#10;Description automatically generated">
            <a:extLst>
              <a:ext uri="{FF2B5EF4-FFF2-40B4-BE49-F238E27FC236}">
                <a16:creationId xmlns:a16="http://schemas.microsoft.com/office/drawing/2014/main" id="{C867A455-3056-9A02-D6C8-61D2324C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8598"/>
            <a:ext cx="5870059" cy="5180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EB7CA-8198-C695-C27F-6D126F4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37" y="3429000"/>
            <a:ext cx="5920619" cy="16978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CUSTOMER SATISFACTION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70FBA-6892-9512-9D8A-00B4406AEE74}"/>
              </a:ext>
            </a:extLst>
          </p:cNvPr>
          <p:cNvSpPr txBox="1"/>
          <p:nvPr/>
        </p:nvSpPr>
        <p:spPr>
          <a:xfrm>
            <a:off x="573334" y="5830147"/>
            <a:ext cx="48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RESTAURANT’S RATING CORRELATION WITH ONLINE ORDERS AND TABLE BOOKING SERVICES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91F05-547B-C5A1-964B-B3B43D6DADAE}"/>
              </a:ext>
            </a:extLst>
          </p:cNvPr>
          <p:cNvSpPr txBox="1"/>
          <p:nvPr/>
        </p:nvSpPr>
        <p:spPr>
          <a:xfrm>
            <a:off x="6940278" y="5506982"/>
            <a:ext cx="50498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RECOMMENDATION: </a:t>
            </a:r>
          </a:p>
          <a:p>
            <a:r>
              <a:rPr lang="en-US" sz="1500" dirty="0">
                <a:solidFill>
                  <a:schemeClr val="bg1"/>
                </a:solidFill>
              </a:rPr>
              <a:t>Restaurants offering table booking (average rating: 3.482) outperform those without (average rating: 2.809), indicating customer preference for reservation options, crucial in bustling cities like New Delhi.</a:t>
            </a:r>
          </a:p>
        </p:txBody>
      </p:sp>
    </p:spTree>
    <p:extLst>
      <p:ext uri="{BB962C8B-B14F-4D97-AF65-F5344CB8AC3E}">
        <p14:creationId xmlns:p14="http://schemas.microsoft.com/office/powerpoint/2010/main" val="2388188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9C39019-F88D-F040-AFA6-91AA9005A391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521</Words>
  <Application>Microsoft Macintosh PowerPoint</Application>
  <PresentationFormat>Widescreen</PresentationFormat>
  <Paragraphs>102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Google Sans</vt:lpstr>
      <vt:lpstr>Söhne</vt:lpstr>
      <vt:lpstr>Office Theme</vt:lpstr>
      <vt:lpstr>PowerPoint Presentation</vt:lpstr>
      <vt:lpstr>MARKET POTENTIAL</vt:lpstr>
      <vt:lpstr>ESTABLISHING CITY</vt:lpstr>
      <vt:lpstr>RESTAURANT  DENSITY</vt:lpstr>
      <vt:lpstr> CULINARY PREFERENCES</vt:lpstr>
      <vt:lpstr> QUALITY MATTERS</vt:lpstr>
      <vt:lpstr>AFFORDABILTY </vt:lpstr>
      <vt:lpstr>SERVICE OFFERING</vt:lpstr>
      <vt:lpstr>CUSTOMER SATISFACTION</vt:lpstr>
      <vt:lpstr>CUSTOMER SATISFACTION</vt:lpstr>
      <vt:lpstr>PATH TO SUCCESS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Kandibanda, Manideep</dc:creator>
  <cp:lastModifiedBy>Kandibanda, Manideep</cp:lastModifiedBy>
  <cp:revision>40</cp:revision>
  <dcterms:created xsi:type="dcterms:W3CDTF">2023-11-26T02:45:36Z</dcterms:created>
  <dcterms:modified xsi:type="dcterms:W3CDTF">2023-11-30T05:07:43Z</dcterms:modified>
</cp:coreProperties>
</file>